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autoCompressPictures="0">
  <p:sldMasterIdLst>
    <p:sldMasterId id="2147483659" r:id="rId1"/>
  </p:sldMasterIdLst>
  <p:notesMasterIdLst>
    <p:notesMasterId r:id="rId23"/>
  </p:notesMasterIdLst>
  <p:sldIdLst>
    <p:sldId id="358" r:id="rId2"/>
    <p:sldId id="364" r:id="rId3"/>
    <p:sldId id="434" r:id="rId4"/>
    <p:sldId id="416" r:id="rId5"/>
    <p:sldId id="417" r:id="rId6"/>
    <p:sldId id="418" r:id="rId7"/>
    <p:sldId id="419" r:id="rId8"/>
    <p:sldId id="424" r:id="rId9"/>
    <p:sldId id="420" r:id="rId10"/>
    <p:sldId id="425" r:id="rId11"/>
    <p:sldId id="421" r:id="rId12"/>
    <p:sldId id="422" r:id="rId13"/>
    <p:sldId id="428" r:id="rId14"/>
    <p:sldId id="427" r:id="rId15"/>
    <p:sldId id="426" r:id="rId16"/>
    <p:sldId id="423" r:id="rId17"/>
    <p:sldId id="430" r:id="rId18"/>
    <p:sldId id="436" r:id="rId19"/>
    <p:sldId id="437" r:id="rId20"/>
    <p:sldId id="408" r:id="rId21"/>
    <p:sldId id="409" r:id="rId22"/>
  </p:sldIdLst>
  <p:sldSz cx="9144000" cy="5143500" type="screen16x9"/>
  <p:notesSz cx="6858000" cy="9144000"/>
  <p:embeddedFontLst>
    <p:embeddedFont>
      <p:font typeface="Cambria Math" panose="02040503050406030204" pitchFamily="18" charset="0"/>
      <p:regular r:id="rId24"/>
    </p:embeddedFont>
    <p:embeddedFont>
      <p:font typeface="Proxima Nova" panose="02000506030000020004" pitchFamily="2" charset="0"/>
      <p:regular r:id="rId25"/>
      <p:bold r:id="rId26"/>
      <p:italic r:id="rId27"/>
      <p:boldItalic r:id="rId2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B513DCCE-35B9-40F0-B998-65665C7DD039}">
  <a:tblStyle styleId="{B513DCCE-35B9-40F0-B998-65665C7DD03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C4B1156A-380E-4F78-BDF5-A606A8083BF9}" styleName="Medium Style 4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03447BB-5D67-496B-8E87-E561075AD55C}" styleName="Dark Style 1 - Accent 3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wholeTbl>
    <a:band1H>
      <a:tcStyle>
        <a:tcBdr/>
        <a:fill>
          <a:solidFill>
            <a:schemeClr val="accent3">
              <a:shade val="60000"/>
            </a:schemeClr>
          </a:solidFill>
        </a:fill>
      </a:tcStyle>
    </a:band1H>
    <a:band1V>
      <a:tcStyle>
        <a:tcBdr/>
        <a:fill>
          <a:solidFill>
            <a:schemeClr val="accent3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3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3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3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8FD4443E-F989-4FC4-A0C8-D5A2AF1F390B}" styleName="Dark Style 1 - Accent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210"/>
    <p:restoredTop sz="91701"/>
  </p:normalViewPr>
  <p:slideViewPr>
    <p:cSldViewPr snapToGrid="0" snapToObjects="1">
      <p:cViewPr varScale="1">
        <p:scale>
          <a:sx n="150" d="100"/>
          <a:sy n="150" d="100"/>
        </p:scale>
        <p:origin x="224" y="1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8138922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488cc8a242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488cc8a242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4427092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488cc8a242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488cc8a242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6323894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488cc8a242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488cc8a242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8192358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488cc8a242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488cc8a242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54110792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488cc8a242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488cc8a242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4532642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488cc8a242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488cc8a242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8912291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488cc8a242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488cc8a242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07647767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488cc8a242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488cc8a242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19000695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488cc8a242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488cc8a242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4734263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488cc8a242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488cc8a242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/>
              <a:t>Example data entry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329134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488cc8a242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488cc8a242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53544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488cc8a242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488cc8a242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/>
              <a:t>Example data entry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7546503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488cc8a242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488cc8a242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dirty="0"/>
              <a:t>Example data entry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9208209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488cc8a242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488cc8a242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84504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488cc8a242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488cc8a242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957971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488cc8a242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488cc8a242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523009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488cc8a242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488cc8a242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7296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488cc8a242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488cc8a242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269072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488cc8a242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488cc8a242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84305524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488cc8a242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488cc8a242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52478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Google Shape;10;p2"/>
          <p:cNvCxnSpPr/>
          <p:nvPr/>
        </p:nvCxnSpPr>
        <p:spPr>
          <a:xfrm>
            <a:off x="0" y="2998150"/>
            <a:ext cx="91440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510450" y="1257300"/>
            <a:ext cx="8123100" cy="1588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510450" y="3182313"/>
            <a:ext cx="8123100" cy="6300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3" name="Google Shape;33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4" name="Google Shape;34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lt2"/>
        </a:solidFill>
        <a:effectLst/>
      </p:bgPr>
    </p:bg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7975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7" name="Google Shape;37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9"/>
          <p:cNvSpPr/>
          <p:nvPr/>
        </p:nvSpPr>
        <p:spPr>
          <a:xfrm>
            <a:off x="4572000" y="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0" name="Google Shape;40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1" name="Google Shape;41;p9"/>
          <p:cNvSpPr txBox="1">
            <a:spLocks noGrp="1"/>
          </p:cNvSpPr>
          <p:nvPr>
            <p:ph type="title"/>
          </p:nvPr>
        </p:nvSpPr>
        <p:spPr>
          <a:xfrm>
            <a:off x="265500" y="1205825"/>
            <a:ext cx="4045200" cy="1509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3455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43" name="Google Shape;43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4" name="Google Shape;44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0"/>
          <p:cNvSpPr txBox="1">
            <a:spLocks noGrp="1"/>
          </p:cNvSpPr>
          <p:nvPr>
            <p:ph type="body" idx="1"/>
          </p:nvPr>
        </p:nvSpPr>
        <p:spPr>
          <a:xfrm>
            <a:off x="311700" y="423682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</a:lstStyle>
          <a:p>
            <a:endParaRPr/>
          </a:p>
        </p:txBody>
      </p:sp>
      <p:sp>
        <p:nvSpPr>
          <p:cNvPr id="47" name="Google Shape;47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11"/>
          <p:cNvSpPr txBox="1">
            <a:spLocks noGrp="1"/>
          </p:cNvSpPr>
          <p:nvPr>
            <p:ph type="title" hasCustomPrompt="1"/>
          </p:nvPr>
        </p:nvSpPr>
        <p:spPr>
          <a:xfrm>
            <a:off x="311700" y="991475"/>
            <a:ext cx="8520600" cy="19179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2pPr>
            <a:lvl3pPr lvl="2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3pPr>
            <a:lvl4pPr lvl="3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4pPr>
            <a:lvl5pPr lvl="4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5pPr>
            <a:lvl6pPr lvl="5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6pPr>
            <a:lvl7pPr lvl="6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7pPr>
            <a:lvl8pPr lvl="7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8pPr>
            <a:lvl9pPr lvl="8" algn="ctr">
              <a:spcBef>
                <a:spcPts val="0"/>
              </a:spcBef>
              <a:spcAft>
                <a:spcPts val="0"/>
              </a:spcAft>
              <a:buSzPts val="14000"/>
              <a:buNone/>
              <a:defRPr sz="14000" b="1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>
            <a:spLocks noGrp="1"/>
          </p:cNvSpPr>
          <p:nvPr>
            <p:ph type="body" idx="1"/>
          </p:nvPr>
        </p:nvSpPr>
        <p:spPr>
          <a:xfrm>
            <a:off x="311700" y="3071300"/>
            <a:ext cx="8520600" cy="901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2" name="Google Shape;52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pearmin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roxima Nova"/>
              <a:buNone/>
              <a:defRPr sz="28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/>
              <a:buChar char="■"/>
              <a:defRPr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130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zhewei-sun/slangsemvar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s.toronto.edu/~zheweisun/" TargetMode="External"/><Relationship Id="rId4" Type="http://schemas.openxmlformats.org/officeDocument/2006/relationships/hyperlink" Target="https://arxiv.org/abs/2210.08635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emf"/><Relationship Id="rId4" Type="http://schemas.openxmlformats.org/officeDocument/2006/relationships/image" Target="../media/image8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>
            <a:spLocks noGrp="1"/>
          </p:cNvSpPr>
          <p:nvPr>
            <p:ph type="ctrTitle"/>
          </p:nvPr>
        </p:nvSpPr>
        <p:spPr>
          <a:xfrm>
            <a:off x="361800" y="0"/>
            <a:ext cx="7740800" cy="234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lvl="0"/>
            <a:r>
              <a:rPr lang="en-US" dirty="0"/>
              <a:t>Tracing Semantic Variation in Slang</a:t>
            </a:r>
            <a:endParaRPr dirty="0"/>
          </a:p>
        </p:txBody>
      </p:sp>
      <p:sp>
        <p:nvSpPr>
          <p:cNvPr id="60" name="Google Shape;60;p13"/>
          <p:cNvSpPr txBox="1">
            <a:spLocks noGrp="1"/>
          </p:cNvSpPr>
          <p:nvPr>
            <p:ph type="subTitle" idx="1"/>
          </p:nvPr>
        </p:nvSpPr>
        <p:spPr>
          <a:xfrm>
            <a:off x="399552" y="3156912"/>
            <a:ext cx="8123100" cy="17960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 dirty="0"/>
              <a:t>Zhewei Sun and Yang Xu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" sz="22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200" dirty="0"/>
              <a:t>Department of Computer Science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CA" sz="2200" dirty="0"/>
              <a:t>University of Toronto</a:t>
            </a:r>
            <a:endParaRPr sz="2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6387DD-8537-7F44-9856-D7E0A497614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035969" y="3564467"/>
            <a:ext cx="3108031" cy="145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29017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311700" y="1132271"/>
            <a:ext cx="7949431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dirty="0"/>
              <a:t>Estimate need probabilities using region-specific frequency counts from Google </a:t>
            </a:r>
            <a:r>
              <a:rPr lang="en-CA" dirty="0" err="1"/>
              <a:t>Ngram</a:t>
            </a:r>
            <a:r>
              <a:rPr lang="en-CA" dirty="0"/>
              <a:t> in a 10-year window.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CA" dirty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dirty="0"/>
              <a:t>Three types of frequency estimates: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sz="1800" b="1" dirty="0"/>
              <a:t>Form</a:t>
            </a:r>
            <a:r>
              <a:rPr lang="en-CA" sz="1800" dirty="0"/>
              <a:t>: The slang word form itself.	E.g. </a:t>
            </a:r>
            <a:r>
              <a:rPr lang="en-CA" sz="1800" dirty="0">
                <a:solidFill>
                  <a:srgbClr val="0070C0"/>
                </a:solidFill>
              </a:rPr>
              <a:t>beast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sz="1800" b="1" dirty="0"/>
              <a:t>Semantic</a:t>
            </a:r>
            <a:r>
              <a:rPr lang="en-CA" sz="1800" dirty="0"/>
              <a:t>: Content words in the sense’s definition sentence.</a:t>
            </a:r>
          </a:p>
          <a:p>
            <a:pPr lvl="2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sz="1800" dirty="0"/>
              <a:t>E.g. An </a:t>
            </a:r>
            <a:r>
              <a:rPr lang="en-CA" sz="1800" dirty="0">
                <a:solidFill>
                  <a:srgbClr val="0070C0"/>
                </a:solidFill>
              </a:rPr>
              <a:t>outstanding</a:t>
            </a:r>
            <a:r>
              <a:rPr lang="en-CA" sz="1800" dirty="0"/>
              <a:t> </a:t>
            </a:r>
            <a:r>
              <a:rPr lang="en-CA" sz="1800" dirty="0">
                <a:solidFill>
                  <a:srgbClr val="0070C0"/>
                </a:solidFill>
              </a:rPr>
              <a:t>example</a:t>
            </a:r>
            <a:r>
              <a:rPr lang="en-CA" sz="1800" dirty="0"/>
              <a:t>.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sz="1800" b="1" dirty="0"/>
              <a:t>Context</a:t>
            </a:r>
            <a:r>
              <a:rPr lang="en-CA" sz="1800" dirty="0"/>
              <a:t>: Content words in the sense’s example usage sentence.</a:t>
            </a:r>
          </a:p>
          <a:p>
            <a:pPr lvl="2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sz="1800" dirty="0"/>
              <a:t>E.g. </a:t>
            </a:r>
            <a:r>
              <a:rPr lang="en-CA" sz="1800" dirty="0">
                <a:solidFill>
                  <a:srgbClr val="0070C0"/>
                </a:solidFill>
              </a:rPr>
              <a:t>You’re</a:t>
            </a:r>
            <a:r>
              <a:rPr lang="en-CA" sz="1800" dirty="0"/>
              <a:t> a </a:t>
            </a:r>
            <a:r>
              <a:rPr lang="en-CA" sz="1800" dirty="0">
                <a:solidFill>
                  <a:srgbClr val="FF0000"/>
                </a:solidFill>
              </a:rPr>
              <a:t>beast</a:t>
            </a:r>
            <a:r>
              <a:rPr lang="en-CA" sz="1800" dirty="0"/>
              <a:t> </a:t>
            </a:r>
            <a:r>
              <a:rPr lang="en-CA" sz="1800" dirty="0">
                <a:solidFill>
                  <a:srgbClr val="0070C0"/>
                </a:solidFill>
              </a:rPr>
              <a:t>man</a:t>
            </a:r>
            <a:r>
              <a:rPr lang="en-CA" sz="1800" dirty="0"/>
              <a:t>, you </a:t>
            </a:r>
            <a:r>
              <a:rPr lang="en-CA" sz="1800" dirty="0">
                <a:solidFill>
                  <a:srgbClr val="0070C0"/>
                </a:solidFill>
              </a:rPr>
              <a:t>nailed</a:t>
            </a:r>
            <a:r>
              <a:rPr lang="en-CA" sz="1800" dirty="0"/>
              <a:t> that </a:t>
            </a:r>
            <a:r>
              <a:rPr lang="en-CA" sz="1800" dirty="0">
                <a:solidFill>
                  <a:srgbClr val="0070C0"/>
                </a:solidFill>
              </a:rPr>
              <a:t>sucker</a:t>
            </a:r>
            <a:r>
              <a:rPr lang="en-CA" sz="1800" dirty="0"/>
              <a:t>.</a:t>
            </a:r>
          </a:p>
          <a:p>
            <a:pPr marL="596900" lvl="1" indent="0">
              <a:lnSpc>
                <a:spcPct val="100000"/>
              </a:lnSpc>
              <a:buNone/>
            </a:pPr>
            <a:endParaRPr lang="en-CA" dirty="0"/>
          </a:p>
          <a:p>
            <a:pPr marL="114300" indent="0">
              <a:lnSpc>
                <a:spcPct val="100000"/>
              </a:lnSpc>
              <a:buNone/>
            </a:pPr>
            <a:endParaRPr lang="en-CA" dirty="0"/>
          </a:p>
          <a:p>
            <a:pPr marL="114300" indent="0">
              <a:lnSpc>
                <a:spcPct val="100000"/>
              </a:lnSpc>
              <a:buNone/>
            </a:pPr>
            <a:endParaRPr lang="en-CA" dirty="0"/>
          </a:p>
          <a:p>
            <a:pPr marL="114300" indent="0">
              <a:lnSpc>
                <a:spcPct val="100000"/>
              </a:lnSpc>
              <a:buNone/>
            </a:pPr>
            <a:endParaRPr lang="en-CA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D814E1-2263-1C43-BF96-024209A3C3C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10</a:t>
            </a:fld>
            <a:endParaRPr lang="en"/>
          </a:p>
        </p:txBody>
      </p:sp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Models based on communicative need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9122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311700" y="1132271"/>
            <a:ext cx="8348824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dirty="0"/>
              <a:t>Motivated by social functions of slang (</a:t>
            </a:r>
            <a:r>
              <a:rPr lang="en-CA" dirty="0" err="1"/>
              <a:t>Labov</a:t>
            </a:r>
            <a:r>
              <a:rPr lang="en-CA" dirty="0"/>
              <a:t>, 1972; </a:t>
            </a:r>
            <a:r>
              <a:rPr lang="en-CA" dirty="0" err="1"/>
              <a:t>Hovy</a:t>
            </a:r>
            <a:r>
              <a:rPr lang="en-CA" dirty="0"/>
              <a:t> 1990).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CA" sz="1800" dirty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dirty="0"/>
              <a:t>Each community forms a semantically cohesive set of meanings that reflects its cultural identity.</a:t>
            </a:r>
            <a:endParaRPr lang="en-CA" sz="1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D814E1-2263-1C43-BF96-024209A3C3C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11</a:t>
            </a:fld>
            <a:endParaRPr lang="en"/>
          </a:p>
        </p:txBody>
      </p:sp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Semantic distinction</a:t>
            </a:r>
            <a:endParaRPr dirty="0"/>
          </a:p>
        </p:txBody>
      </p:sp>
      <p:pic>
        <p:nvPicPr>
          <p:cNvPr id="7" name="Picture 6" descr="A picture containing blur, night sky&#10;&#10;Description automatically generated">
            <a:extLst>
              <a:ext uri="{FF2B5EF4-FFF2-40B4-BE49-F238E27FC236}">
                <a16:creationId xmlns:a16="http://schemas.microsoft.com/office/drawing/2014/main" id="{3D4B5406-FD1C-92BC-22D3-CDE5DCF826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124" y="2421292"/>
            <a:ext cx="7772400" cy="2438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37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311700" y="1132271"/>
            <a:ext cx="8348824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dirty="0"/>
              <a:t>We operationalize semantic distinction by models of semantic chaining (Ramiro et al., 2018; Habibi et al., 2020).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D814E1-2263-1C43-BF96-024209A3C3C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12</a:t>
            </a:fld>
            <a:endParaRPr lang="en"/>
          </a:p>
        </p:txBody>
      </p:sp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Semantic distinction</a:t>
            </a:r>
            <a:endParaRPr dirty="0"/>
          </a:p>
        </p:txBody>
      </p:sp>
      <p:pic>
        <p:nvPicPr>
          <p:cNvPr id="7" name="Picture 6" descr="A picture containing blur, night sky&#10;&#10;Description automatically generated">
            <a:extLst>
              <a:ext uri="{FF2B5EF4-FFF2-40B4-BE49-F238E27FC236}">
                <a16:creationId xmlns:a16="http://schemas.microsoft.com/office/drawing/2014/main" id="{3D4B5406-FD1C-92BC-22D3-CDE5DCF826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8124" y="2421292"/>
            <a:ext cx="7772400" cy="243872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7D63755-5109-8599-A29D-B5D1B6D90E4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88124" y="2421292"/>
            <a:ext cx="7772399" cy="243872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0CDEA8B-C247-480E-59EE-757A94FA4E9C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888124" y="2421292"/>
            <a:ext cx="7772399" cy="243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42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311700" y="1132271"/>
            <a:ext cx="7949431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dirty="0"/>
              <a:t>Embed each sense’s definition sentence using Sentence-BERT.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CA" dirty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dirty="0"/>
              <a:t>Score each region by measuring the proximity of the queried sense </a:t>
            </a:r>
            <a:r>
              <a:rPr lang="en-CA" dirty="0" err="1"/>
              <a:t>w.r.t.</a:t>
            </a:r>
            <a:r>
              <a:rPr lang="en-CA" dirty="0"/>
              <a:t> historical senses attested in each region:</a:t>
            </a:r>
            <a:endParaRPr lang="en-CA" sz="1800" dirty="0"/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CA" sz="1800" dirty="0"/>
          </a:p>
          <a:p>
            <a:pPr marL="596900" lvl="1" indent="0">
              <a:lnSpc>
                <a:spcPct val="100000"/>
              </a:lnSpc>
              <a:buNone/>
            </a:pPr>
            <a:endParaRPr lang="en-CA" dirty="0"/>
          </a:p>
          <a:p>
            <a:pPr marL="114300" indent="0">
              <a:lnSpc>
                <a:spcPct val="100000"/>
              </a:lnSpc>
              <a:buNone/>
            </a:pPr>
            <a:endParaRPr lang="en-CA" dirty="0"/>
          </a:p>
          <a:p>
            <a:pPr marL="114300" indent="0">
              <a:lnSpc>
                <a:spcPct val="100000"/>
              </a:lnSpc>
              <a:buNone/>
            </a:pPr>
            <a:endParaRPr lang="en-CA" dirty="0"/>
          </a:p>
          <a:p>
            <a:pPr marL="114300" indent="0">
              <a:lnSpc>
                <a:spcPct val="100000"/>
              </a:lnSpc>
              <a:buNone/>
            </a:pPr>
            <a:endParaRPr lang="en-CA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D814E1-2263-1C43-BF96-024209A3C3C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13</a:t>
            </a:fld>
            <a:endParaRPr lang="en"/>
          </a:p>
        </p:txBody>
      </p:sp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Models based on semantic distinction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ADCCB5-8B3B-06B8-5E0F-6DAF72FE7B1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11701" y="2300367"/>
            <a:ext cx="4955696" cy="21681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7D8027-0B13-65F5-C208-19882F5647A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245690" y="2901237"/>
            <a:ext cx="3775468" cy="623626"/>
          </a:xfrm>
          <a:prstGeom prst="rect">
            <a:avLst/>
          </a:prstGeom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2AD757D6-03CF-CC78-829D-7029A05DAA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1558" y="3800468"/>
            <a:ext cx="2854833" cy="52502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456FE0B-27AC-0F9D-787F-1C2A853554F0}"/>
              </a:ext>
            </a:extLst>
          </p:cNvPr>
          <p:cNvSpPr txBox="1"/>
          <p:nvPr/>
        </p:nvSpPr>
        <p:spPr>
          <a:xfrm>
            <a:off x="2050404" y="4468484"/>
            <a:ext cx="147829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Exemplar model</a:t>
            </a:r>
          </a:p>
        </p:txBody>
      </p:sp>
    </p:spTree>
    <p:extLst>
      <p:ext uri="{BB962C8B-B14F-4D97-AF65-F5344CB8AC3E}">
        <p14:creationId xmlns:p14="http://schemas.microsoft.com/office/powerpoint/2010/main" val="21764522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311700" y="1132271"/>
            <a:ext cx="7949431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dirty="0"/>
              <a:t>Embed each sense’s definition sentence using Sentence-BERT.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CA" dirty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dirty="0"/>
              <a:t>Score each region by measuring the proximity of the queried sense </a:t>
            </a:r>
            <a:r>
              <a:rPr lang="en-CA" dirty="0" err="1"/>
              <a:t>w.r.t.</a:t>
            </a:r>
            <a:r>
              <a:rPr lang="en-CA" dirty="0"/>
              <a:t> historical senses attested in each region:</a:t>
            </a:r>
            <a:endParaRPr lang="en-CA" sz="1800" dirty="0"/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CA" sz="1800" dirty="0"/>
          </a:p>
          <a:p>
            <a:pPr marL="596900" lvl="1" indent="0">
              <a:lnSpc>
                <a:spcPct val="100000"/>
              </a:lnSpc>
              <a:buNone/>
            </a:pPr>
            <a:endParaRPr lang="en-CA" dirty="0"/>
          </a:p>
          <a:p>
            <a:pPr marL="114300" indent="0">
              <a:lnSpc>
                <a:spcPct val="100000"/>
              </a:lnSpc>
              <a:buNone/>
            </a:pPr>
            <a:endParaRPr lang="en-CA" dirty="0"/>
          </a:p>
          <a:p>
            <a:pPr marL="114300" indent="0">
              <a:lnSpc>
                <a:spcPct val="100000"/>
              </a:lnSpc>
              <a:buNone/>
            </a:pPr>
            <a:endParaRPr lang="en-CA" dirty="0"/>
          </a:p>
          <a:p>
            <a:pPr marL="114300" indent="0">
              <a:lnSpc>
                <a:spcPct val="100000"/>
              </a:lnSpc>
              <a:buNone/>
            </a:pPr>
            <a:endParaRPr lang="en-CA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D814E1-2263-1C43-BF96-024209A3C3C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14</a:t>
            </a:fld>
            <a:endParaRPr lang="en"/>
          </a:p>
        </p:txBody>
      </p:sp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Models based on semantic distinction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ADCCB5-8B3B-06B8-5E0F-6DAF72FE7B1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11701" y="2300367"/>
            <a:ext cx="4955696" cy="216811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D7D8027-0B13-65F5-C208-19882F5647A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245690" y="2960466"/>
            <a:ext cx="3775468" cy="505168"/>
          </a:xfrm>
          <a:prstGeom prst="rect">
            <a:avLst/>
          </a:prstGeom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2AD757D6-03CF-CC78-829D-7029A05DAA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1558" y="3800468"/>
            <a:ext cx="2854833" cy="52502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456FE0B-27AC-0F9D-787F-1C2A853554F0}"/>
              </a:ext>
            </a:extLst>
          </p:cNvPr>
          <p:cNvSpPr txBox="1"/>
          <p:nvPr/>
        </p:nvSpPr>
        <p:spPr>
          <a:xfrm>
            <a:off x="1523822" y="4468484"/>
            <a:ext cx="25314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/>
              <a:t>One-Nearest-Neighbor model</a:t>
            </a:r>
          </a:p>
        </p:txBody>
      </p:sp>
    </p:spTree>
    <p:extLst>
      <p:ext uri="{BB962C8B-B14F-4D97-AF65-F5344CB8AC3E}">
        <p14:creationId xmlns:p14="http://schemas.microsoft.com/office/powerpoint/2010/main" val="3705268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311700" y="1132271"/>
            <a:ext cx="7949431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dirty="0"/>
              <a:t>Embed each sense’s definition sentence using Sentence-BERT.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CA" dirty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dirty="0"/>
              <a:t>Score each region by measuring the proximity of the queried sense </a:t>
            </a:r>
            <a:r>
              <a:rPr lang="en-CA" dirty="0" err="1"/>
              <a:t>w.r.t.</a:t>
            </a:r>
            <a:r>
              <a:rPr lang="en-CA" dirty="0"/>
              <a:t> historical senses attested in each region:</a:t>
            </a:r>
            <a:endParaRPr lang="en-CA" sz="1800" dirty="0"/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CA" sz="1800" dirty="0"/>
          </a:p>
          <a:p>
            <a:pPr marL="596900" lvl="1" indent="0">
              <a:lnSpc>
                <a:spcPct val="100000"/>
              </a:lnSpc>
              <a:buNone/>
            </a:pPr>
            <a:endParaRPr lang="en-CA" dirty="0"/>
          </a:p>
          <a:p>
            <a:pPr marL="114300" indent="0">
              <a:lnSpc>
                <a:spcPct val="100000"/>
              </a:lnSpc>
              <a:buNone/>
            </a:pPr>
            <a:endParaRPr lang="en-CA" dirty="0"/>
          </a:p>
          <a:p>
            <a:pPr marL="114300" indent="0">
              <a:lnSpc>
                <a:spcPct val="100000"/>
              </a:lnSpc>
              <a:buNone/>
            </a:pPr>
            <a:endParaRPr lang="en-CA" dirty="0"/>
          </a:p>
          <a:p>
            <a:pPr marL="114300" indent="0">
              <a:lnSpc>
                <a:spcPct val="100000"/>
              </a:lnSpc>
              <a:buNone/>
            </a:pPr>
            <a:endParaRPr lang="en-CA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D814E1-2263-1C43-BF96-024209A3C3C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15</a:t>
            </a:fld>
            <a:endParaRPr lang="en"/>
          </a:p>
        </p:txBody>
      </p:sp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Models based on semantic distinction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CADCCB5-8B3B-06B8-5E0F-6DAF72FE7B1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311700" y="2300367"/>
            <a:ext cx="4955698" cy="2168117"/>
          </a:xfrm>
          <a:prstGeom prst="rect">
            <a:avLst/>
          </a:prstGeom>
        </p:spPr>
      </p:pic>
      <p:pic>
        <p:nvPicPr>
          <p:cNvPr id="7" name="Picture 6" descr="Text&#10;&#10;Description automatically generated with low confidence">
            <a:extLst>
              <a:ext uri="{FF2B5EF4-FFF2-40B4-BE49-F238E27FC236}">
                <a16:creationId xmlns:a16="http://schemas.microsoft.com/office/drawing/2014/main" id="{BD7D8027-0B13-65F5-C208-19882F5647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45690" y="2840471"/>
            <a:ext cx="3775468" cy="745158"/>
          </a:xfrm>
          <a:prstGeom prst="rect">
            <a:avLst/>
          </a:prstGeom>
        </p:spPr>
      </p:pic>
      <p:pic>
        <p:nvPicPr>
          <p:cNvPr id="10" name="Picture 9" descr="A picture containing text&#10;&#10;Description automatically generated">
            <a:extLst>
              <a:ext uri="{FF2B5EF4-FFF2-40B4-BE49-F238E27FC236}">
                <a16:creationId xmlns:a16="http://schemas.microsoft.com/office/drawing/2014/main" id="{2AD757D6-03CF-CC78-829D-7029A05DAA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1558" y="3800468"/>
            <a:ext cx="2854833" cy="52502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8456FE0B-27AC-0F9D-787F-1C2A853554F0}"/>
              </a:ext>
            </a:extLst>
          </p:cNvPr>
          <p:cNvSpPr txBox="1"/>
          <p:nvPr/>
        </p:nvSpPr>
        <p:spPr>
          <a:xfrm>
            <a:off x="2045595" y="4468484"/>
            <a:ext cx="148790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Prototype model</a:t>
            </a:r>
          </a:p>
        </p:txBody>
      </p:sp>
    </p:spTree>
    <p:extLst>
      <p:ext uri="{BB962C8B-B14F-4D97-AF65-F5344CB8AC3E}">
        <p14:creationId xmlns:p14="http://schemas.microsoft.com/office/powerpoint/2010/main" val="79309822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2" name="Google Shape;72;p15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11700" y="1132271"/>
                <a:ext cx="8348824" cy="34164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CA" dirty="0"/>
                  <a:t>We evaluate both theories using slang sense entries from Green’s Dictionary of Slang (</a:t>
                </a:r>
                <a:r>
                  <a:rPr lang="en-CA" dirty="0" err="1"/>
                  <a:t>GDoS</a:t>
                </a:r>
                <a:r>
                  <a:rPr lang="en-CA" dirty="0"/>
                  <a:t>; Green, 2010) over the past two centuries.</a:t>
                </a:r>
              </a:p>
              <a:p>
                <a:pPr marL="114300" indent="0">
                  <a:lnSpc>
                    <a:spcPct val="100000"/>
                  </a:lnSpc>
                  <a:buNone/>
                </a:pPr>
                <a:endParaRPr lang="en-CA" dirty="0"/>
              </a:p>
              <a:p>
                <a:pPr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CA" dirty="0"/>
                  <a:t>We collect all word entries with at least </a:t>
                </a:r>
                <a:r>
                  <a:rPr lang="en-CA" i="1" dirty="0"/>
                  <a:t>k</a:t>
                </a:r>
                <a:r>
                  <a:rPr lang="en-CA" dirty="0"/>
                  <a:t> (3 </a:t>
                </a:r>
                <a14:m>
                  <m:oMath xmlns:m="http://schemas.openxmlformats.org/officeDocument/2006/math">
                    <m:r>
                      <a:rPr lang="en-CA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i="1" dirty="0"/>
                  <a:t>k</a:t>
                </a:r>
                <a:r>
                  <a:rPr lang="en-CA" dirty="0"/>
                  <a:t> </a:t>
                </a:r>
                <a14:m>
                  <m:oMath xmlns:m="http://schemas.openxmlformats.org/officeDocument/2006/math">
                    <m:r>
                      <a:rPr lang="en-CA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CA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CA" dirty="0"/>
                  <a:t>10) regional specific senses from each region (e.g. US or UK) and treat the senses as a time series:</a:t>
                </a:r>
              </a:p>
            </p:txBody>
          </p:sp>
        </mc:Choice>
        <mc:Fallback xmlns="">
          <p:sp>
            <p:nvSpPr>
              <p:cNvPr id="72" name="Google Shape;72;p15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132271"/>
                <a:ext cx="8348824" cy="3416400"/>
              </a:xfrm>
              <a:prstGeom prst="rect">
                <a:avLst/>
              </a:prstGeom>
              <a:blipFill>
                <a:blip r:embed="rId3"/>
                <a:stretch>
                  <a:fillRect r="-11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D814E1-2263-1C43-BF96-024209A3C3C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16</a:t>
            </a:fld>
            <a:endParaRPr lang="en"/>
          </a:p>
        </p:txBody>
      </p:sp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Experiment</a:t>
            </a:r>
            <a:endParaRPr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8A4D7D8-97FE-DCFA-F9F1-D57A83F4F3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2840471"/>
            <a:ext cx="7772400" cy="1334439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393124C-F27D-CA46-F93A-DE6F6B2F4D4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85801" y="2840471"/>
            <a:ext cx="7772397" cy="133443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4C0394A9-83DC-1DF7-7DBE-6C8D7016FCC4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685798" y="2840470"/>
            <a:ext cx="7772397" cy="133443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13017BB-7C2E-AFDC-FECE-36AF84E8CEAE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685801" y="2840470"/>
            <a:ext cx="7772391" cy="1334438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8A70C39-2E5D-2A0A-BA62-E523B857E214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685793" y="2840470"/>
            <a:ext cx="7772391" cy="1334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9337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72" name="Google Shape;72;p15"/>
              <p:cNvSpPr txBox="1">
                <a:spLocks noGrp="1"/>
              </p:cNvSpPr>
              <p:nvPr>
                <p:ph type="body" idx="1"/>
              </p:nvPr>
            </p:nvSpPr>
            <p:spPr>
              <a:xfrm>
                <a:off x="311700" y="1132271"/>
                <a:ext cx="7949431" cy="3416400"/>
              </a:xfrm>
              <a:prstGeom prst="rect">
                <a:avLst/>
              </a:prstGeom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r>
                  <a:rPr lang="en-CA" dirty="0"/>
                  <a:t>Inferring the region of slang usages where at least 5 regional senses exist (i.e. </a:t>
                </a:r>
                <a:r>
                  <a:rPr lang="en-CA" i="1" dirty="0"/>
                  <a:t>k</a:t>
                </a:r>
                <a:r>
                  <a:rPr lang="en-CA" dirty="0"/>
                  <a:t> </a:t>
                </a:r>
                <a14:m>
                  <m:oMath xmlns:m="http://schemas.openxmlformats.org/officeDocument/2006/math">
                    <m:r>
                      <a:rPr lang="en-CA" b="0" i="1" dirty="0" smtClean="0">
                        <a:latin typeface="Cambria Math" panose="02040503050406030204" pitchFamily="18" charset="0"/>
                      </a:rPr>
                      <m:t>≥</m:t>
                    </m:r>
                  </m:oMath>
                </a14:m>
                <a:r>
                  <a:rPr lang="en-CA" dirty="0"/>
                  <a:t> 5) in each region.</a:t>
                </a:r>
                <a:endParaRPr lang="en-CA" sz="1800" dirty="0"/>
              </a:p>
              <a:p>
                <a:pPr lvl="1">
                  <a:lnSpc>
                    <a:spcPct val="100000"/>
                  </a:lnSpc>
                  <a:buFont typeface="Arial" panose="020B0604020202020204" pitchFamily="34" charset="0"/>
                  <a:buChar char="•"/>
                </a:pPr>
                <a:endParaRPr lang="en-CA" sz="1800" dirty="0"/>
              </a:p>
              <a:p>
                <a:pPr marL="596900" lvl="1" indent="0">
                  <a:lnSpc>
                    <a:spcPct val="100000"/>
                  </a:lnSpc>
                  <a:buNone/>
                </a:pPr>
                <a:endParaRPr lang="en-CA" dirty="0"/>
              </a:p>
              <a:p>
                <a:pPr marL="114300" indent="0">
                  <a:lnSpc>
                    <a:spcPct val="100000"/>
                  </a:lnSpc>
                  <a:buNone/>
                </a:pPr>
                <a:endParaRPr lang="en-CA" dirty="0"/>
              </a:p>
              <a:p>
                <a:pPr marL="114300" indent="0">
                  <a:lnSpc>
                    <a:spcPct val="100000"/>
                  </a:lnSpc>
                  <a:buNone/>
                </a:pPr>
                <a:endParaRPr lang="en-CA" dirty="0"/>
              </a:p>
            </p:txBody>
          </p:sp>
        </mc:Choice>
        <mc:Fallback xmlns="">
          <p:sp>
            <p:nvSpPr>
              <p:cNvPr id="72" name="Google Shape;72;p15"/>
              <p:cNvSpPr txBox="1">
                <a:spLocks noGrp="1" noRot="1" noChangeAspect="1" noMove="1" noResize="1" noEditPoints="1" noAdjustHandles="1" noChangeArrowheads="1" noChangeShapeType="1" noTextEdit="1"/>
              </p:cNvSpPr>
              <p:nvPr>
                <p:ph type="body" idx="1"/>
              </p:nvPr>
            </p:nvSpPr>
            <p:spPr>
              <a:xfrm>
                <a:off x="311700" y="1132271"/>
                <a:ext cx="7949431" cy="34164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D814E1-2263-1C43-BF96-024209A3C3C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17</a:t>
            </a:fld>
            <a:endParaRPr lang="en"/>
          </a:p>
        </p:txBody>
      </p:sp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Results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BD82150-C20B-9B9E-D922-5042577B0FC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845351" y="1855266"/>
            <a:ext cx="5453297" cy="310120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81597B4-EC94-D352-E4BE-242A18782329}"/>
              </a:ext>
            </a:extLst>
          </p:cNvPr>
          <p:cNvSpPr txBox="1"/>
          <p:nvPr/>
        </p:nvSpPr>
        <p:spPr>
          <a:xfrm>
            <a:off x="9601200" y="3352800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1137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311700" y="1132271"/>
            <a:ext cx="7949431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dirty="0"/>
              <a:t>Performance advantage of semantic distinction models over need based models wane as slang becomes more polysemous: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CA" dirty="0"/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CA" sz="1800" dirty="0"/>
          </a:p>
          <a:p>
            <a:pPr marL="596900" lvl="1" indent="0">
              <a:lnSpc>
                <a:spcPct val="100000"/>
              </a:lnSpc>
              <a:buNone/>
            </a:pPr>
            <a:endParaRPr lang="en-CA" dirty="0"/>
          </a:p>
          <a:p>
            <a:pPr marL="114300" indent="0">
              <a:lnSpc>
                <a:spcPct val="100000"/>
              </a:lnSpc>
              <a:buNone/>
            </a:pPr>
            <a:endParaRPr lang="en-CA" dirty="0"/>
          </a:p>
          <a:p>
            <a:pPr marL="114300" indent="0">
              <a:lnSpc>
                <a:spcPct val="100000"/>
              </a:lnSpc>
              <a:buNone/>
            </a:pPr>
            <a:endParaRPr lang="en-CA" dirty="0"/>
          </a:p>
          <a:p>
            <a:pPr marL="114300" indent="0">
              <a:lnSpc>
                <a:spcPct val="100000"/>
              </a:lnSpc>
              <a:buNone/>
            </a:pPr>
            <a:endParaRPr lang="en-CA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D814E1-2263-1C43-BF96-024209A3C3C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18</a:t>
            </a:fld>
            <a:endParaRPr lang="en"/>
          </a:p>
        </p:txBody>
      </p:sp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dirty="0"/>
              <a:t>Results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E9989F-9CE8-0C16-278A-BE3C30E8668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353843" y="1891862"/>
            <a:ext cx="4266233" cy="2801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257237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Results</a:t>
            </a:r>
            <a:endParaRPr dirty="0"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311700" y="1162104"/>
            <a:ext cx="8520600" cy="36807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dirty="0"/>
              <a:t>Slang senses from over 100 years ago remain relevant in modeling semantic variation of contemporary slang.</a:t>
            </a:r>
            <a:endParaRPr lang="en-CA" sz="1800" dirty="0"/>
          </a:p>
          <a:p>
            <a:pPr marL="596900" lvl="1" indent="0">
              <a:lnSpc>
                <a:spcPct val="100000"/>
              </a:lnSpc>
              <a:spcBef>
                <a:spcPts val="0"/>
              </a:spcBef>
              <a:buSzPts val="1800"/>
              <a:buNone/>
            </a:pPr>
            <a:endParaRPr lang="en-CA" sz="1800" baseline="-25000" dirty="0"/>
          </a:p>
          <a:p>
            <a:pPr lvl="0">
              <a:lnSpc>
                <a:spcPct val="50000"/>
              </a:lnSpc>
              <a:spcBef>
                <a:spcPts val="1600"/>
              </a:spcBef>
              <a:buFont typeface="Arial" panose="020B0604020202020204" pitchFamily="34" charset="0"/>
              <a:buChar char="•"/>
            </a:pPr>
            <a:endParaRPr lang="en-CA" sz="1000" b="1" dirty="0"/>
          </a:p>
          <a:p>
            <a:pPr lv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dirty="0"/>
              <a:t>The relative importance of communicative need and semantic distinction fluctuates over history.</a:t>
            </a:r>
          </a:p>
          <a:p>
            <a:pPr lvl="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CA" dirty="0"/>
          </a:p>
          <a:p>
            <a:pPr lvl="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CA" dirty="0"/>
          </a:p>
          <a:p>
            <a:pPr lv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dirty="0"/>
              <a:t>Detailed results in the paper!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endParaRPr lang="en-CA" sz="1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87B3FA-2962-9E43-82C3-050457628E5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19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4181139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Semantic variation in slang</a:t>
            </a:r>
            <a:endParaRPr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88156C-56D7-514A-A8E7-2828744173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</a:t>
            </a:fld>
            <a:endParaRPr lang="e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2633B8-777D-E1D9-28EE-CBFF51B51F9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52102" y="1293283"/>
            <a:ext cx="6839794" cy="4431555"/>
          </a:xfrm>
          <a:prstGeom prst="rect">
            <a:avLst/>
          </a:prstGeom>
        </p:spPr>
      </p:pic>
      <p:sp>
        <p:nvSpPr>
          <p:cNvPr id="7" name="Google Shape;72;p15">
            <a:extLst>
              <a:ext uri="{FF2B5EF4-FFF2-40B4-BE49-F238E27FC236}">
                <a16:creationId xmlns:a16="http://schemas.microsoft.com/office/drawing/2014/main" id="{98CBB979-3157-E20C-80B8-8CC705BBDAD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2123533"/>
            <a:ext cx="8348824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CA" sz="2200" dirty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sz="2200" dirty="0"/>
              <a:t>Slang detection (Pei et al., 2019):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sz="1800" dirty="0"/>
              <a:t>That car is really </a:t>
            </a:r>
            <a:r>
              <a:rPr lang="en-CA" sz="1800" i="1" dirty="0">
                <a:solidFill>
                  <a:srgbClr val="FF0000"/>
                </a:solidFill>
              </a:rPr>
              <a:t>beast</a:t>
            </a:r>
            <a:r>
              <a:rPr lang="en-CA" sz="1800" dirty="0"/>
              <a:t>.</a:t>
            </a:r>
            <a:endParaRPr lang="en-CA" dirty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CA" dirty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dirty="0"/>
              <a:t>Generation and interpretation (Ni and Wang, 2017; Sun et al., 2020, 2021):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sz="1800" i="1" dirty="0"/>
              <a:t>beast</a:t>
            </a:r>
            <a:r>
              <a:rPr lang="en-CA" sz="1800" dirty="0"/>
              <a:t> ←→ “Excellent”.</a:t>
            </a:r>
          </a:p>
        </p:txBody>
      </p:sp>
    </p:spTree>
    <p:extLst>
      <p:ext uri="{BB962C8B-B14F-4D97-AF65-F5344CB8AC3E}">
        <p14:creationId xmlns:p14="http://schemas.microsoft.com/office/powerpoint/2010/main" val="1394554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Conclusion</a:t>
            </a:r>
            <a:endParaRPr dirty="0"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311700" y="1162104"/>
            <a:ext cx="8520600" cy="36807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dirty="0"/>
              <a:t>We have presented the first principled large scale analysis of slang semantic variation over history.</a:t>
            </a:r>
            <a:endParaRPr lang="en-CA" sz="1800" dirty="0"/>
          </a:p>
          <a:p>
            <a:pPr marL="596900" lvl="1" indent="0">
              <a:lnSpc>
                <a:spcPct val="100000"/>
              </a:lnSpc>
              <a:spcBef>
                <a:spcPts val="0"/>
              </a:spcBef>
              <a:buSzPts val="1800"/>
              <a:buNone/>
            </a:pPr>
            <a:endParaRPr lang="en-CA" sz="1800" baseline="-25000" dirty="0"/>
          </a:p>
          <a:p>
            <a:pPr lvl="0">
              <a:lnSpc>
                <a:spcPct val="50000"/>
              </a:lnSpc>
              <a:spcBef>
                <a:spcPts val="1600"/>
              </a:spcBef>
              <a:buFont typeface="Arial" panose="020B0604020202020204" pitchFamily="34" charset="0"/>
              <a:buChar char="•"/>
            </a:pPr>
            <a:endParaRPr lang="en-CA" sz="1000" b="1" dirty="0"/>
          </a:p>
          <a:p>
            <a:pPr lv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dirty="0"/>
              <a:t>Both theories of communicative need and semantic distinction are relevant in predicting slang semantic variation.</a:t>
            </a:r>
          </a:p>
          <a:p>
            <a:pPr lvl="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CA" dirty="0"/>
          </a:p>
          <a:p>
            <a:pPr lvl="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CA" dirty="0"/>
          </a:p>
          <a:p>
            <a:pPr lv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dirty="0"/>
              <a:t>Future work can leverage such structure to incorporate historical-cultural elements in slang NLP.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endParaRPr lang="en-CA" sz="1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87B3FA-2962-9E43-82C3-050457628E5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20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234027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Thank you!</a:t>
            </a:r>
            <a:endParaRPr dirty="0"/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311700" y="1162104"/>
            <a:ext cx="8520600" cy="368075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lv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dirty="0"/>
              <a:t>Code and data: </a:t>
            </a:r>
            <a:r>
              <a:rPr lang="en-CA" dirty="0">
                <a:hlinkClick r:id="rId3"/>
              </a:rPr>
              <a:t>https://github.com/zhewei-sun/slangsemvar</a:t>
            </a:r>
            <a:endParaRPr lang="en-CA" dirty="0"/>
          </a:p>
          <a:p>
            <a:pPr lvl="0">
              <a:lnSpc>
                <a:spcPct val="50000"/>
              </a:lnSpc>
              <a:spcBef>
                <a:spcPts val="1600"/>
              </a:spcBef>
              <a:buFont typeface="Arial" panose="020B0604020202020204" pitchFamily="34" charset="0"/>
              <a:buChar char="•"/>
            </a:pPr>
            <a:endParaRPr lang="en-CA" sz="1000" b="1" dirty="0"/>
          </a:p>
          <a:p>
            <a:pPr lv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dirty="0"/>
              <a:t>Link to paper: </a:t>
            </a:r>
            <a:r>
              <a:rPr lang="en-CA" dirty="0">
                <a:hlinkClick r:id="rId4"/>
              </a:rPr>
              <a:t>https://arxiv.org/abs/2210.08635</a:t>
            </a:r>
            <a:endParaRPr lang="en-CA" dirty="0"/>
          </a:p>
          <a:p>
            <a:pPr lvl="0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CA" sz="1800" dirty="0"/>
          </a:p>
          <a:p>
            <a:pPr lvl="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dirty="0"/>
              <a:t>Contact:</a:t>
            </a:r>
            <a:endParaRPr lang="en-CA" sz="1800" dirty="0"/>
          </a:p>
          <a:p>
            <a:pPr lvl="1">
              <a:lnSpc>
                <a:spcPct val="100000"/>
              </a:lnSpc>
              <a:spcBef>
                <a:spcPts val="0"/>
              </a:spcBef>
              <a:buSzPts val="1800"/>
              <a:buFont typeface="Arial" panose="020B0604020202020204" pitchFamily="34" charset="0"/>
              <a:buChar char="•"/>
            </a:pPr>
            <a:endParaRPr lang="en-CA" sz="1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887B3FA-2962-9E43-82C3-050457628E5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21</a:t>
            </a:fld>
            <a:endParaRPr lang="e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2946C7-6201-D548-B96A-667DA5ACC6A0}"/>
              </a:ext>
            </a:extLst>
          </p:cNvPr>
          <p:cNvSpPr txBox="1"/>
          <p:nvPr/>
        </p:nvSpPr>
        <p:spPr>
          <a:xfrm>
            <a:off x="1987545" y="2828692"/>
            <a:ext cx="4279973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dirty="0"/>
              <a:t>Zhewei Sun</a:t>
            </a:r>
          </a:p>
          <a:p>
            <a:pPr algn="ctr"/>
            <a:r>
              <a:rPr lang="en-US" sz="1800" dirty="0"/>
              <a:t>Department of Computer Science</a:t>
            </a:r>
          </a:p>
          <a:p>
            <a:pPr algn="ctr"/>
            <a:r>
              <a:rPr lang="en-US" sz="1800" dirty="0"/>
              <a:t>University of Toronto</a:t>
            </a:r>
          </a:p>
          <a:p>
            <a:pPr algn="ctr"/>
            <a:endParaRPr lang="en-US" sz="1800" dirty="0"/>
          </a:p>
          <a:p>
            <a:pPr algn="ctr"/>
            <a:r>
              <a:rPr lang="en-US" sz="1800" i="1" dirty="0" err="1"/>
              <a:t>zheweisun</a:t>
            </a:r>
            <a:r>
              <a:rPr lang="en-US" sz="1800" i="1" dirty="0"/>
              <a:t> [at] </a:t>
            </a:r>
            <a:r>
              <a:rPr lang="en-US" sz="1800" i="1" dirty="0" err="1"/>
              <a:t>cs.toronto.edu</a:t>
            </a:r>
            <a:endParaRPr lang="en-US" sz="1800" i="1" dirty="0"/>
          </a:p>
          <a:p>
            <a:pPr algn="ctr"/>
            <a:r>
              <a:rPr lang="en-US" sz="1800" dirty="0">
                <a:hlinkClick r:id="rId5"/>
              </a:rPr>
              <a:t>http://www.cs.toronto.edu/~zheweisun/</a:t>
            </a:r>
            <a:endParaRPr lang="en-US" sz="1800" dirty="0"/>
          </a:p>
          <a:p>
            <a:pPr algn="ctr"/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247014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Semantic variation in slang</a:t>
            </a:r>
            <a:endParaRPr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88156C-56D7-514A-A8E7-2828744173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3</a:t>
            </a:fld>
            <a:endParaRPr lang="en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2633B8-777D-E1D9-28EE-CBFF51B51F9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152102" y="1293283"/>
            <a:ext cx="6839794" cy="443155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C95A572-8819-36F3-3D4C-CD3F2DA1A54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152102" y="1293282"/>
            <a:ext cx="6839794" cy="443155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F8482A6-1D4D-1A12-9C20-4F6E35371F69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152103" y="1293282"/>
            <a:ext cx="6839792" cy="4431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1228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311700" y="1132271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dirty="0"/>
              <a:t>Regional </a:t>
            </a:r>
            <a:r>
              <a:rPr lang="en" dirty="0"/>
              <a:t>identities of Wiktionary sense entries: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" dirty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" dirty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CA" dirty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CA" dirty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CA" dirty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CA" dirty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CA" dirty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CA" dirty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CA" dirty="0"/>
          </a:p>
          <a:p>
            <a:pPr marL="114300" indent="0">
              <a:lnSpc>
                <a:spcPct val="100000"/>
              </a:lnSpc>
              <a:buNone/>
            </a:pPr>
            <a:endParaRPr lang="en-CA" dirty="0"/>
          </a:p>
          <a:p>
            <a:pPr>
              <a:lnSpc>
                <a:spcPct val="40000"/>
              </a:lnSpc>
              <a:buFont typeface="Arial" panose="020B0604020202020204" pitchFamily="34" charset="0"/>
              <a:buChar char="•"/>
            </a:pPr>
            <a:endParaRPr lang="en-CA" dirty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dirty="0"/>
              <a:t>Slang exhibits much more variation compared to conventional language!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D814E1-2263-1C43-BF96-024209A3C3C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4</a:t>
            </a:fld>
            <a:endParaRPr lang="en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7DFACB9-8188-4625-5B92-0BCBF1FA55A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854233" y="1611606"/>
            <a:ext cx="5435534" cy="2729506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78DB3F3-D067-EC57-9F4C-0CD3B8129C68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854233" y="1611606"/>
            <a:ext cx="5435534" cy="2729507"/>
          </a:xfrm>
          <a:prstGeom prst="rect">
            <a:avLst/>
          </a:prstGeom>
        </p:spPr>
      </p:pic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Regional variation in dictionary entries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8846034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311700" y="1132270"/>
            <a:ext cx="8520600" cy="380759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dirty="0"/>
              <a:t>We observe similar patterns in Green’s Dictionary of Slang:</a:t>
            </a:r>
            <a:endParaRPr lang="en" dirty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" dirty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" dirty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CA" dirty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CA" dirty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CA" dirty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CA" dirty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CA" dirty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CA" dirty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CA" dirty="0"/>
          </a:p>
          <a:p>
            <a:pPr marL="114300" indent="0">
              <a:lnSpc>
                <a:spcPct val="175000"/>
              </a:lnSpc>
              <a:buNone/>
            </a:pPr>
            <a:endParaRPr lang="en-CA" dirty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dirty="0"/>
              <a:t>Apart from lexical variation, semantic variation of slang is also prominent.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D814E1-2263-1C43-BF96-024209A3C3C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5</a:t>
            </a:fld>
            <a:endParaRPr lang="en"/>
          </a:p>
        </p:txBody>
      </p:sp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Lexical and semantic variation in slang</a:t>
            </a:r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FF41DC-6F46-F6D8-4399-97FB687599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7435" y="1596636"/>
            <a:ext cx="2588336" cy="231999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B09AC5D-6108-24D2-9707-42C7A2970C3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3385027" y="1650887"/>
            <a:ext cx="2608486" cy="237916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2947FDC-A170-E3BA-43B3-DF07BE627B3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212348" y="1685343"/>
            <a:ext cx="2619952" cy="237916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1F16382-7508-51F8-1530-BA3E929030F5}"/>
              </a:ext>
            </a:extLst>
          </p:cNvPr>
          <p:cNvSpPr txBox="1"/>
          <p:nvPr/>
        </p:nvSpPr>
        <p:spPr>
          <a:xfrm>
            <a:off x="1307516" y="3876167"/>
            <a:ext cx="100219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All senses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596C0282-13A6-72DE-8DCF-39C393F87E5A}"/>
              </a:ext>
            </a:extLst>
          </p:cNvPr>
          <p:cNvSpPr txBox="1"/>
          <p:nvPr/>
        </p:nvSpPr>
        <p:spPr>
          <a:xfrm>
            <a:off x="4017200" y="3892226"/>
            <a:ext cx="110959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Word forms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CA84D16-2AB5-9A87-4984-9E6A7333AE12}"/>
              </a:ext>
            </a:extLst>
          </p:cNvPr>
          <p:cNvSpPr txBox="1"/>
          <p:nvPr/>
        </p:nvSpPr>
        <p:spPr>
          <a:xfrm>
            <a:off x="6697135" y="3892226"/>
            <a:ext cx="16503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Senses of </a:t>
            </a:r>
          </a:p>
          <a:p>
            <a:pPr algn="ctr"/>
            <a:r>
              <a:rPr lang="en-US" dirty="0"/>
              <a:t>shared word forms</a:t>
            </a:r>
          </a:p>
        </p:txBody>
      </p:sp>
    </p:spTree>
    <p:extLst>
      <p:ext uri="{BB962C8B-B14F-4D97-AF65-F5344CB8AC3E}">
        <p14:creationId xmlns:p14="http://schemas.microsoft.com/office/powerpoint/2010/main" val="3939323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311700" y="1132271"/>
            <a:ext cx="8348824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dirty="0"/>
              <a:t>Lexical variation of internet language.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dirty="0"/>
              <a:t>E.g. </a:t>
            </a:r>
            <a:r>
              <a:rPr lang="en-US" dirty="0"/>
              <a:t>Eisenstein et al., 2014; Nguyen et al., 2016</a:t>
            </a:r>
            <a:endParaRPr lang="en-CA" dirty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CA" dirty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dirty="0"/>
              <a:t>Quantifying semantic variation.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dirty="0"/>
              <a:t>E.g. Del </a:t>
            </a:r>
            <a:r>
              <a:rPr lang="en-CA" dirty="0" err="1"/>
              <a:t>Tredici</a:t>
            </a:r>
            <a:r>
              <a:rPr lang="en-CA" dirty="0"/>
              <a:t> and Fernandez, 2017; Lucy and </a:t>
            </a:r>
            <a:r>
              <a:rPr lang="en-CA" dirty="0" err="1"/>
              <a:t>Bamman</a:t>
            </a:r>
            <a:r>
              <a:rPr lang="en-CA" dirty="0"/>
              <a:t>, 2021</a:t>
            </a:r>
          </a:p>
          <a:p>
            <a:pPr marL="114300" indent="0">
              <a:lnSpc>
                <a:spcPct val="100000"/>
              </a:lnSpc>
              <a:buNone/>
            </a:pPr>
            <a:endParaRPr lang="en-CA" dirty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dirty="0"/>
              <a:t>But how do slang senses vary across different communities?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sz="1800" dirty="0"/>
              <a:t>What are the driving forces behind this variation?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sz="1800" dirty="0"/>
              <a:t>Does the mode of variation change over time?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D814E1-2263-1C43-BF96-024209A3C3C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6</a:t>
            </a:fld>
            <a:endParaRPr lang="en"/>
          </a:p>
        </p:txBody>
      </p:sp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Research questions</a:t>
            </a:r>
            <a:endParaRPr dirty="0"/>
          </a:p>
        </p:txBody>
      </p:sp>
      <p:pic>
        <p:nvPicPr>
          <p:cNvPr id="9" name="Picture 8" descr="A picture containing icon&#10;&#10;Description automatically generated">
            <a:extLst>
              <a:ext uri="{FF2B5EF4-FFF2-40B4-BE49-F238E27FC236}">
                <a16:creationId xmlns:a16="http://schemas.microsoft.com/office/drawing/2014/main" id="{288FE521-DECD-A43F-13E8-044132616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41359" y="3400274"/>
            <a:ext cx="977731" cy="1022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8111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311700" y="1647283"/>
            <a:ext cx="8348824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CA" sz="2200" dirty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sz="2200" dirty="0"/>
              <a:t>Communicative need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sz="1800" dirty="0"/>
              <a:t>The need to communicate different concepts drives variation in meaning (</a:t>
            </a:r>
            <a:r>
              <a:rPr lang="en-CA" sz="1800" dirty="0" err="1"/>
              <a:t>Sornig</a:t>
            </a:r>
            <a:r>
              <a:rPr lang="en-CA" sz="1800" dirty="0"/>
              <a:t> 1981).</a:t>
            </a:r>
            <a:endParaRPr lang="en-CA" dirty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CA" dirty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sz="2200" dirty="0"/>
              <a:t>Semantic distinction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sz="1800" dirty="0"/>
              <a:t>The desire to reinforce social identity drives semantic variation in slang (</a:t>
            </a:r>
            <a:r>
              <a:rPr lang="en-CA" sz="1800" dirty="0" err="1"/>
              <a:t>Eble</a:t>
            </a:r>
            <a:r>
              <a:rPr lang="en-CA" sz="1800" dirty="0"/>
              <a:t>, 2012).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D814E1-2263-1C43-BF96-024209A3C3C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7</a:t>
            </a:fld>
            <a:endParaRPr lang="en"/>
          </a:p>
        </p:txBody>
      </p:sp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Theoretical hypotheses</a:t>
            </a:r>
            <a:endParaRPr dirty="0"/>
          </a:p>
        </p:txBody>
      </p:sp>
      <p:sp>
        <p:nvSpPr>
          <p:cNvPr id="3" name="Google Shape;72;p15">
            <a:extLst>
              <a:ext uri="{FF2B5EF4-FFF2-40B4-BE49-F238E27FC236}">
                <a16:creationId xmlns:a16="http://schemas.microsoft.com/office/drawing/2014/main" id="{ED0739D3-5A3A-EC37-A509-4CEF06F21488}"/>
              </a:ext>
            </a:extLst>
          </p:cNvPr>
          <p:cNvSpPr txBox="1">
            <a:spLocks/>
          </p:cNvSpPr>
          <p:nvPr/>
        </p:nvSpPr>
        <p:spPr>
          <a:xfrm>
            <a:off x="311700" y="1132271"/>
            <a:ext cx="8348824" cy="9910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Proxima Nova"/>
              <a:buChar char="●"/>
              <a:defRPr sz="18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●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Proxima Nova"/>
              <a:buChar char="○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Proxima Nova"/>
              <a:buChar char="■"/>
              <a:defRPr sz="1400" b="0" i="0" u="none" strike="noStrike" cap="none">
                <a:solidFill>
                  <a:schemeClr val="accent3"/>
                </a:solidFill>
                <a:latin typeface="Proxima Nova"/>
                <a:ea typeface="Proxima Nova"/>
                <a:cs typeface="Proxima Nova"/>
                <a:sym typeface="Proxima Nova"/>
              </a:defRPr>
            </a:lvl9pPr>
          </a:lstStyle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dirty="0"/>
              <a:t>We consider two theoretical hypotheses for characterizing regularity in slang semantic variation:</a:t>
            </a:r>
          </a:p>
        </p:txBody>
      </p:sp>
    </p:spTree>
    <p:extLst>
      <p:ext uri="{BB962C8B-B14F-4D97-AF65-F5344CB8AC3E}">
        <p14:creationId xmlns:p14="http://schemas.microsoft.com/office/powerpoint/2010/main" val="7386035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311700" y="1132271"/>
            <a:ext cx="8073235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dirty="0"/>
              <a:t>Build models of regional semantic variation and evaluate on a regional inference task:</a:t>
            </a:r>
          </a:p>
          <a:p>
            <a:pPr marL="114300" indent="0">
              <a:lnSpc>
                <a:spcPct val="100000"/>
              </a:lnSpc>
              <a:buNone/>
            </a:pPr>
            <a:endParaRPr lang="en-CA" dirty="0"/>
          </a:p>
          <a:p>
            <a:pPr marL="114300" indent="0">
              <a:lnSpc>
                <a:spcPct val="100000"/>
              </a:lnSpc>
              <a:buNone/>
            </a:pPr>
            <a:endParaRPr lang="en-CA" dirty="0"/>
          </a:p>
          <a:p>
            <a:pPr marL="114300" indent="0">
              <a:lnSpc>
                <a:spcPct val="100000"/>
              </a:lnSpc>
              <a:buNone/>
            </a:pPr>
            <a:endParaRPr lang="en-CA" dirty="0"/>
          </a:p>
        </p:txBody>
      </p:sp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Framework</a:t>
            </a:r>
            <a:endParaRPr dirty="0"/>
          </a:p>
        </p:txBody>
      </p:sp>
      <p:pic>
        <p:nvPicPr>
          <p:cNvPr id="7" name="Picture 6" descr="Text&#10;&#10;Description automatically generated">
            <a:extLst>
              <a:ext uri="{FF2B5EF4-FFF2-40B4-BE49-F238E27FC236}">
                <a16:creationId xmlns:a16="http://schemas.microsoft.com/office/drawing/2014/main" id="{E82F09A0-D270-3EB8-BA12-687D048E29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61776" y="2840471"/>
            <a:ext cx="3517900" cy="8128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F84C055-3732-6B95-34F9-5AA6EB76B302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1204618" y="1965882"/>
            <a:ext cx="3662417" cy="29644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01F2E36-BDE7-FD39-D1F1-9B93F9A94D3B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204617" y="1965882"/>
            <a:ext cx="3662416" cy="29644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83D78A1-93C8-A677-7F87-69455F325EDD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1204617" y="1965882"/>
            <a:ext cx="3662416" cy="296442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371F3291-A70A-808C-F90B-41921D8CEE6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1204618" y="1965881"/>
            <a:ext cx="3662414" cy="2964421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76785D89-22AC-8FC2-C42C-2C4CA343A7CA}"/>
              </a:ext>
            </a:extLst>
          </p:cNvPr>
          <p:cNvSpPr/>
          <p:nvPr/>
        </p:nvSpPr>
        <p:spPr>
          <a:xfrm>
            <a:off x="5171090" y="2840471"/>
            <a:ext cx="1902372" cy="81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1650CD-6CB7-5C4F-5A6D-4EE6222A63CA}"/>
              </a:ext>
            </a:extLst>
          </p:cNvPr>
          <p:cNvSpPr/>
          <p:nvPr/>
        </p:nvSpPr>
        <p:spPr>
          <a:xfrm>
            <a:off x="7705693" y="2751131"/>
            <a:ext cx="565947" cy="81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210AD4-1B85-63FA-ADAF-FCA06164D171}"/>
              </a:ext>
            </a:extLst>
          </p:cNvPr>
          <p:cNvSpPr/>
          <p:nvPr/>
        </p:nvSpPr>
        <p:spPr>
          <a:xfrm>
            <a:off x="8080876" y="2725925"/>
            <a:ext cx="190764" cy="812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D814E1-2263-1C43-BF96-024209A3C3C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8</a:t>
            </a:fld>
            <a:endParaRPr lang="en" dirty="0"/>
          </a:p>
        </p:txBody>
      </p:sp>
    </p:spTree>
    <p:extLst>
      <p:ext uri="{BB962C8B-B14F-4D97-AF65-F5344CB8AC3E}">
        <p14:creationId xmlns:p14="http://schemas.microsoft.com/office/powerpoint/2010/main" val="143361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311700" y="1132271"/>
            <a:ext cx="8348824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dirty="0"/>
              <a:t>Different communities (e.g. US) need to communicate different concepts.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sz="1800" dirty="0"/>
              <a:t>E.g.  One of the slang senses for </a:t>
            </a:r>
            <a:r>
              <a:rPr lang="en-CA" sz="1800" i="1" dirty="0"/>
              <a:t>beast </a:t>
            </a:r>
            <a:r>
              <a:rPr lang="en-CA" sz="1800" dirty="0"/>
              <a:t>is  “Subway #2 of NYC”, a meaning that is only relevant to the US.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CA" sz="1800" dirty="0"/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dirty="0"/>
              <a:t>We define </a:t>
            </a:r>
            <a:r>
              <a:rPr lang="en-CA" i="1" dirty="0"/>
              <a:t>communicative need </a:t>
            </a:r>
            <a:r>
              <a:rPr lang="en-CA" dirty="0"/>
              <a:t>as how frequently a meaning needs to be communicated or expressed within a community.</a:t>
            </a:r>
            <a:endParaRPr lang="en-CA" sz="1800" dirty="0"/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en-CA" sz="1800" dirty="0"/>
              <a:t>Estimate communicative need using frequency counts from historical corpora (Kemp and </a:t>
            </a:r>
            <a:r>
              <a:rPr lang="en-CA" sz="1800" dirty="0" err="1"/>
              <a:t>Regier</a:t>
            </a:r>
            <a:r>
              <a:rPr lang="en-CA" sz="1800" dirty="0"/>
              <a:t> 2012; </a:t>
            </a:r>
            <a:r>
              <a:rPr lang="en-CA" sz="1800" dirty="0" err="1"/>
              <a:t>Ryskina</a:t>
            </a:r>
            <a:r>
              <a:rPr lang="en-CA" sz="1800" dirty="0"/>
              <a:t> et al. 2020).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en-CA" sz="1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AD814E1-2263-1C43-BF96-024209A3C3C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mtClean="0"/>
              <a:t>9</a:t>
            </a:fld>
            <a:endParaRPr lang="en"/>
          </a:p>
        </p:txBody>
      </p:sp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Communicative need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9158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pearmint">
  <a:themeElements>
    <a:clrScheme name="Spearmint">
      <a:dk1>
        <a:srgbClr val="202729"/>
      </a:dk1>
      <a:lt1>
        <a:srgbClr val="FFFFFF"/>
      </a:lt1>
      <a:dk2>
        <a:srgbClr val="4BA173"/>
      </a:dk2>
      <a:lt2>
        <a:srgbClr val="63D297"/>
      </a:lt2>
      <a:accent1>
        <a:srgbClr val="353744"/>
      </a:accent1>
      <a:accent2>
        <a:srgbClr val="424242"/>
      </a:accent2>
      <a:accent3>
        <a:srgbClr val="616161"/>
      </a:accent3>
      <a:accent4>
        <a:srgbClr val="999999"/>
      </a:accent4>
      <a:accent5>
        <a:srgbClr val="FF5252"/>
      </a:accent5>
      <a:accent6>
        <a:srgbClr val="FFF176"/>
      </a:accent6>
      <a:hlink>
        <a:srgbClr val="FF5252"/>
      </a:hlink>
      <a:folHlink>
        <a:srgbClr val="FF525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{A84E939C-5690-184A-AF01-457A5E65128F}tf16401378</Template>
  <TotalTime>90786</TotalTime>
  <Words>886</Words>
  <Application>Microsoft Macintosh PowerPoint</Application>
  <PresentationFormat>On-screen Show (16:9)</PresentationFormat>
  <Paragraphs>177</Paragraphs>
  <Slides>21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Proxima Nova</vt:lpstr>
      <vt:lpstr>Cambria Math</vt:lpstr>
      <vt:lpstr>Arial</vt:lpstr>
      <vt:lpstr>Spearmint</vt:lpstr>
      <vt:lpstr>Tracing Semantic Variation in Slang</vt:lpstr>
      <vt:lpstr>Semantic variation in slang</vt:lpstr>
      <vt:lpstr>Semantic variation in slang</vt:lpstr>
      <vt:lpstr>Regional variation in dictionary entries</vt:lpstr>
      <vt:lpstr>Lexical and semantic variation in slang</vt:lpstr>
      <vt:lpstr>Research questions</vt:lpstr>
      <vt:lpstr>Theoretical hypotheses</vt:lpstr>
      <vt:lpstr>Framework</vt:lpstr>
      <vt:lpstr>Communicative need</vt:lpstr>
      <vt:lpstr>Models based on communicative need </vt:lpstr>
      <vt:lpstr>Semantic distinction</vt:lpstr>
      <vt:lpstr>Semantic distinction</vt:lpstr>
      <vt:lpstr>Models based on semantic distinction</vt:lpstr>
      <vt:lpstr>Models based on semantic distinction</vt:lpstr>
      <vt:lpstr>Models based on semantic distinction</vt:lpstr>
      <vt:lpstr>Experiment</vt:lpstr>
      <vt:lpstr>Results</vt:lpstr>
      <vt:lpstr>Results</vt:lpstr>
      <vt:lpstr>Results</vt:lpstr>
      <vt:lpstr>Conclusion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Slang Choice via Contextualized Categorization</dc:title>
  <cp:lastModifiedBy>Zhewei Sun</cp:lastModifiedBy>
  <cp:revision>687</cp:revision>
  <cp:lastPrinted>2021-06-19T08:32:49Z</cp:lastPrinted>
  <dcterms:modified xsi:type="dcterms:W3CDTF">2024-05-12T00:56:21Z</dcterms:modified>
</cp:coreProperties>
</file>